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13cc7e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213cc7e8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f51bfd9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f51bfd91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hall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685800" y="2659684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" name="Google Shape;21;p2"/>
          <p:cNvGrpSpPr/>
          <p:nvPr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22" name="Google Shape;22;p2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Slide">
  <p:cSld name="5_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runner.jpg"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rnard-lockup-white.png"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5286" y="3066375"/>
            <a:ext cx="4316350" cy="86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MG_2744_vintage.jpg"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1658" y="0"/>
            <a:ext cx="10295132" cy="68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2320423" y="1175277"/>
            <a:ext cx="4510971" cy="4510971"/>
          </a:xfrm>
          <a:prstGeom prst="ellipse">
            <a:avLst/>
          </a:prstGeom>
          <a:solidFill>
            <a:srgbClr val="762B75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 txBox="1"/>
          <p:nvPr>
            <p:ph type="ctrTitle"/>
          </p:nvPr>
        </p:nvSpPr>
        <p:spPr>
          <a:xfrm>
            <a:off x="2320423" y="2532800"/>
            <a:ext cx="4510971" cy="1795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Slide">
  <p:cSld name="7_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MG_3630_ vintage.jpg"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85800" y="-54537"/>
            <a:ext cx="104013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2320423" y="1175277"/>
            <a:ext cx="4510971" cy="4510971"/>
          </a:xfrm>
          <a:prstGeom prst="ellipse">
            <a:avLst/>
          </a:prstGeom>
          <a:solidFill>
            <a:srgbClr val="4DB5DB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2320423" y="2532800"/>
            <a:ext cx="4510971" cy="1795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">
  <p:cSld name="9_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-gradient-1.jpg"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9" name="Google Shape;89;p14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90" name="Google Shape;90;p14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4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Title Slide">
  <p:cSld name="10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-gradient-2.jpg"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6" name="Google Shape;96;p15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97" name="Google Shape;97;p15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Title Slide">
  <p:cSld name="1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-gradient-3.jpg" id="100" name="Google Shape;10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3" name="Google Shape;103;p16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04" name="Google Shape;104;p16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16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Slide">
  <p:cSld name="12_Title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-gradient-1.jpg" id="107" name="Google Shape;10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0" name="Google Shape;110;p17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11" name="Google Shape;111;p17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17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Slide">
  <p:cSld name="13_Title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-gradient-2.jpg"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" name="Google Shape;117;p18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18" name="Google Shape;118;p18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8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Slide">
  <p:cSld name="14_Title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-gradient-3.jpg" id="121" name="Google Shape;12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4" name="Google Shape;124;p19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25" name="Google Shape;125;p19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9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Title Slide">
  <p:cSld name="15_Title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-gradient-4.jpg"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20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" name="Google Shape;131;p20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32" name="Google Shape;132;p20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20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0"/>
            <a:ext cx="9144000" cy="1069181"/>
          </a:xfrm>
          <a:prstGeom prst="rect">
            <a:avLst/>
          </a:prstGeom>
          <a:solidFill>
            <a:srgbClr val="002F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1145381"/>
            <a:ext cx="9144000" cy="5717381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57200" y="282429"/>
            <a:ext cx="8229600" cy="488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2F98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2F9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2F9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2F9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arnard-b-monogram-white.png" id="31" name="Google Shape;3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0570" y="198432"/>
            <a:ext cx="686230" cy="67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Slide">
  <p:cSld name="17_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-gradient-2.jpg" id="135" name="Google Shape;13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1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21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21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Title Slide">
  <p:cSld name="18_Title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-gradient-3.jpg" id="142" name="Google Shape;14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22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5" name="Google Shape;145;p22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146" name="Google Shape;146;p22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22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284383"/>
            <a:ext cx="8229600" cy="481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0" name="Google Shape;150;p23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Slide">
  <p:cSld name="16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-gradient-1.jpg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type="ctrTitle"/>
          </p:nvPr>
        </p:nvSpPr>
        <p:spPr>
          <a:xfrm>
            <a:off x="685800" y="3906239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7698310" y="3554818"/>
            <a:ext cx="666004" cy="2241474"/>
            <a:chOff x="4238998" y="2299874"/>
            <a:chExt cx="666004" cy="2241474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457200" y="284383"/>
            <a:ext cx="8229600" cy="481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2F98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2F9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2F9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2F98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2F9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2F9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F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rnard-b-monogram-white.png"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88382" y="2707386"/>
            <a:ext cx="1230553" cy="120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gates.jpg"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ctrTitle"/>
          </p:nvPr>
        </p:nvSpPr>
        <p:spPr>
          <a:xfrm>
            <a:off x="685800" y="2639407"/>
            <a:ext cx="7772400" cy="1588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3" name="Google Shape;53;p7"/>
          <p:cNvGrpSpPr/>
          <p:nvPr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gates.jpg"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nard-seal-white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754" y="1999754"/>
            <a:ext cx="2858492" cy="285849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Slide">
  <p:cSld name="8_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hall.jpg"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rnard-b-monogram-white.png"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413" y="2021078"/>
            <a:ext cx="2875576" cy="281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nard-runner.jpg"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ctrTitle"/>
          </p:nvPr>
        </p:nvSpPr>
        <p:spPr>
          <a:xfrm>
            <a:off x="685800" y="2623063"/>
            <a:ext cx="7772400" cy="161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8" name="Google Shape;68;p10"/>
          <p:cNvGrpSpPr/>
          <p:nvPr/>
        </p:nvGrpSpPr>
        <p:grpSpPr>
          <a:xfrm>
            <a:off x="4238998" y="2308263"/>
            <a:ext cx="666004" cy="2241474"/>
            <a:chOff x="4238998" y="2299874"/>
            <a:chExt cx="666004" cy="2241474"/>
          </a:xfrm>
        </p:grpSpPr>
        <p:cxnSp>
          <p:nvCxnSpPr>
            <p:cNvPr id="69" name="Google Shape;69;p10"/>
            <p:cNvCxnSpPr/>
            <p:nvPr/>
          </p:nvCxnSpPr>
          <p:spPr>
            <a:xfrm>
              <a:off x="4238998" y="2299874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0"/>
            <p:cNvCxnSpPr/>
            <p:nvPr/>
          </p:nvCxnSpPr>
          <p:spPr>
            <a:xfrm>
              <a:off x="4238998" y="4541348"/>
              <a:ext cx="666004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069181"/>
          </a:xfrm>
          <a:prstGeom prst="rect">
            <a:avLst/>
          </a:prstGeom>
          <a:solidFill>
            <a:srgbClr val="002F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1145381"/>
            <a:ext cx="9144000" cy="5717381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rnard-b-monogram-white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00570" y="198432"/>
            <a:ext cx="686230" cy="672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57200" y="284383"/>
            <a:ext cx="8229600" cy="481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2F98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2F9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2F9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2F9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rc.barnard.edu/workshops/nycspatialhist1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685800" y="2659684"/>
            <a:ext cx="7772400" cy="153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/>
              <a:t>Assessing Spatial Visualization Skills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5669280" y="4930072"/>
            <a:ext cx="34746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Arial"/>
              <a:buNone/>
            </a:pPr>
            <a:r>
              <a:rPr b="1" i="0" lang="en-US" sz="14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Alisa Rod,</a:t>
            </a:r>
            <a:r>
              <a:rPr b="0" i="0" lang="en-US" sz="14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Associate Director of th</a:t>
            </a:r>
            <a:r>
              <a:rPr lang="en-US" sz="1440">
                <a:solidFill>
                  <a:srgbClr val="FFFFFF"/>
                </a:solidFill>
              </a:rPr>
              <a:t>e Barnard College Empirical Reasoning Center (ERC)</a:t>
            </a:r>
            <a:endParaRPr b="1" i="0" sz="144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Arial"/>
              <a:buNone/>
            </a:pPr>
            <a:r>
              <a:t/>
            </a:r>
            <a:endParaRPr b="1" i="0" sz="144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Arial"/>
              <a:buNone/>
            </a:pPr>
            <a:r>
              <a:rPr b="1" lang="en-US" sz="1440">
                <a:solidFill>
                  <a:srgbClr val="FFFFFF"/>
                </a:solidFill>
              </a:rPr>
              <a:t>August 7th, 2019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Arial"/>
              <a:buNone/>
            </a:pPr>
            <a:r>
              <a:t/>
            </a:r>
            <a:endParaRPr b="1" i="0" sz="12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57200" y="282429"/>
            <a:ext cx="8229600" cy="488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b="0" i="0" lang="en-US" sz="259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Barnard ERC offers </a:t>
            </a:r>
            <a:r>
              <a:rPr lang="en-US" sz="2590" u="sng">
                <a:solidFill>
                  <a:schemeClr val="hlink"/>
                </a:solidFill>
                <a:hlinkClick r:id="rId3"/>
              </a:rPr>
              <a:t>GIS workshops</a:t>
            </a:r>
            <a:r>
              <a:rPr lang="en-US" sz="2590"/>
              <a:t> as supplementary training for a variety of social science and arts/humanities courses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Anywhere from 1 - 7 workshops in a semester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Workshops are designed to teach specific skills (learning goals)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How do we know that students learn these skills - especially in one-off workshops?</a:t>
            </a:r>
            <a:endParaRPr sz="2590"/>
          </a:p>
          <a:p>
            <a:pPr indent="0" lvl="0" marL="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590"/>
          </a:p>
          <a:p>
            <a:pPr indent="0" lvl="0" marL="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590"/>
          </a:p>
          <a:p>
            <a:pPr indent="-178435" lvl="0" marL="342900" marR="0" rtl="0" algn="l">
              <a:lnSpc>
                <a:spcPct val="80000"/>
              </a:lnSpc>
              <a:spcBef>
                <a:spcPts val="1518"/>
              </a:spcBef>
              <a:spcAft>
                <a:spcPts val="0"/>
              </a:spcAft>
              <a:buClr>
                <a:srgbClr val="002F98"/>
              </a:buClr>
              <a:buSzPts val="2590"/>
              <a:buFont typeface="Noto Sans Symbols"/>
              <a:buNone/>
            </a:pPr>
            <a:r>
              <a:t/>
            </a:r>
            <a:endParaRPr b="0" i="0" sz="259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b="0" i="0" sz="900" u="none" cap="none" strike="noStrike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7968011" y="48537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57200" y="282429"/>
            <a:ext cx="8229600" cy="488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Learning Goals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Apply principles of layout and visual design while avoiding misrepresentation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Create accurate digital maps/spatial visualizations using GIS software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Critically analyze visualizations and propose improvements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Acquire critical skills of empirical reasoning/quantitative literacy  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7968011" y="48537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57200" y="282429"/>
            <a:ext cx="8229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Literature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Apply principles of layout and visual design while avoiding misrepresentation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Create accurate digital maps/spatial visualizations using GIS software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Critically analyze visualizations and propose improvements</a:t>
            </a:r>
            <a:endParaRPr sz="2590"/>
          </a:p>
          <a:p>
            <a:pPr indent="-3930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▪"/>
            </a:pPr>
            <a:r>
              <a:rPr lang="en-US" sz="2590"/>
              <a:t>Acquire critical skills of empirical reasoning/quantitative literacy  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>
            <p:ph idx="11" type="ftr"/>
          </p:nvPr>
        </p:nvSpPr>
        <p:spPr>
          <a:xfrm>
            <a:off x="457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7968011" y="48537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57200" y="282429"/>
            <a:ext cx="8229600" cy="488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Assessment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Char char="▪"/>
            </a:pPr>
            <a:r>
              <a:rPr lang="en-US" sz="2170"/>
              <a:t>Pilot: 3 courses in Spring 2019 (19th Century Spatial History of NYC; Bombay/Mumbai and its urban imaginaries; Urban Dislocations and Diasporas), total n = 42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Char char="▪"/>
            </a:pPr>
            <a:r>
              <a:rPr lang="en-US" sz="2170"/>
              <a:t>Pre- and post- test with 8 questions from Subjective Numeracy Scale and 6 conceptual questions about map visualizations (n = 18 for the pre and post)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7968011" y="48537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82429"/>
            <a:ext cx="7510811" cy="715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Assessment of ERC Workshops: Pilot Results</a:t>
            </a:r>
            <a:endParaRPr b="1" i="0" sz="21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 txBox="1"/>
          <p:nvPr>
            <p:ph idx="11" type="ftr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7968011" y="48537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675" y="1082828"/>
            <a:ext cx="5048300" cy="54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38469" l="83337" r="0" t="40361"/>
          <a:stretch/>
        </p:blipFill>
        <p:spPr>
          <a:xfrm>
            <a:off x="7222800" y="2464075"/>
            <a:ext cx="1464001" cy="17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57200" y="282429"/>
            <a:ext cx="8229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/>
              <a:t>Next Steps and main takeaway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Char char="▪"/>
            </a:pPr>
            <a:r>
              <a:rPr lang="en-US" sz="2170"/>
              <a:t>Rethink expectations of learning goals for one-off workshops </a:t>
            </a:r>
            <a:endParaRPr sz="2170"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Char char="▪"/>
            </a:pPr>
            <a:r>
              <a:rPr lang="en-US" sz="2170"/>
              <a:t>Conduct larger study to standardize the assessment tool (planned: 2 sections of Introduction to GIS methods in fall 2019, max n could = 50)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2F98"/>
              </a:buClr>
              <a:buSzPts val="1800"/>
              <a:buFont typeface="Noto Sans Symbols"/>
              <a:buNone/>
            </a:pPr>
            <a:r>
              <a:t/>
            </a:r>
            <a:endParaRPr b="0" i="0" sz="217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457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Copyright © 2016 Barnard College</a:t>
            </a:r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002F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002F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7968011" y="48537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02F98"/>
      </a:dk2>
      <a:lt2>
        <a:srgbClr val="D0D3D4"/>
      </a:lt2>
      <a:accent1>
        <a:srgbClr val="002F98"/>
      </a:accent1>
      <a:accent2>
        <a:srgbClr val="4DB5DB"/>
      </a:accent2>
      <a:accent3>
        <a:srgbClr val="008EAA"/>
      </a:accent3>
      <a:accent4>
        <a:srgbClr val="FBDD40"/>
      </a:accent4>
      <a:accent5>
        <a:srgbClr val="FFA300"/>
      </a:accent5>
      <a:accent6>
        <a:srgbClr val="EE2737"/>
      </a:accent6>
      <a:hlink>
        <a:srgbClr val="002F98"/>
      </a:hlink>
      <a:folHlink>
        <a:srgbClr val="4DB5D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